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449" r:id="rId2"/>
    <p:sldId id="560" r:id="rId3"/>
    <p:sldId id="554" r:id="rId4"/>
    <p:sldId id="566" r:id="rId5"/>
    <p:sldId id="574" r:id="rId6"/>
    <p:sldId id="564" r:id="rId7"/>
    <p:sldId id="567" r:id="rId8"/>
    <p:sldId id="568" r:id="rId9"/>
    <p:sldId id="569" r:id="rId10"/>
    <p:sldId id="570" r:id="rId11"/>
    <p:sldId id="571" r:id="rId12"/>
    <p:sldId id="572" r:id="rId13"/>
    <p:sldId id="573" r:id="rId14"/>
  </p:sldIdLst>
  <p:sldSz cx="9144000" cy="6858000" type="screen4x3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1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73F"/>
    <a:srgbClr val="FF4C30"/>
    <a:srgbClr val="FF4720"/>
    <a:srgbClr val="FF5536"/>
    <a:srgbClr val="FF612B"/>
    <a:srgbClr val="FF783B"/>
    <a:srgbClr val="FF5E31"/>
    <a:srgbClr val="FFFFFF"/>
    <a:srgbClr val="C019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5" autoAdjust="0"/>
    <p:restoredTop sz="80789" autoAdjust="0"/>
  </p:normalViewPr>
  <p:slideViewPr>
    <p:cSldViewPr>
      <p:cViewPr varScale="1">
        <p:scale>
          <a:sx n="94" d="100"/>
          <a:sy n="94" d="100"/>
        </p:scale>
        <p:origin x="21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812" y="354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55304-F821-4A30-A430-5BF54A020D24}" type="datetimeFigureOut">
              <a:rPr lang="en-US" smtClean="0"/>
              <a:pPr/>
              <a:t>6/1/2016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ABA86-E7D1-4C28-8958-7265EE3369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735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A3C4E-3978-4D92-BAF2-B213ACC1F190}" type="datetimeFigureOut">
              <a:rPr lang="en-US" smtClean="0"/>
              <a:pPr/>
              <a:t>6/1/2016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98950"/>
            <a:ext cx="5661025" cy="407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8F001-9576-4010-823B-C0F784114E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00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F001-9576-4010-823B-C0F784114E4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F001-9576-4010-823B-C0F784114E4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204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F001-9576-4010-823B-C0F784114E4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0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F001-9576-4010-823B-C0F784114E4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869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F001-9576-4010-823B-C0F784114E4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67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F001-9576-4010-823B-C0F784114E4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9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F001-9576-4010-823B-C0F784114E4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239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F001-9576-4010-823B-C0F784114E4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90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F001-9576-4010-823B-C0F784114E4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16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F001-9576-4010-823B-C0F784114E4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606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F001-9576-4010-823B-C0F784114E4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92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F001-9576-4010-823B-C0F784114E4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129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3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914400"/>
            <a:ext cx="9144000" cy="5470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/>
          <a:lstStyle>
            <a:lvl1pPr>
              <a:defRPr sz="3200" b="0"/>
            </a:lvl1pPr>
          </a:lstStyle>
          <a:p>
            <a:r>
              <a:rPr lang="en-US" dirty="0" smtClean="0"/>
              <a:t>Click to add a slide title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57200" y="914400"/>
            <a:ext cx="8229600" cy="5257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general content</a:t>
            </a:r>
          </a:p>
        </p:txBody>
      </p:sp>
    </p:spTree>
    <p:extLst>
      <p:ext uri="{BB962C8B-B14F-4D97-AF65-F5344CB8AC3E}">
        <p14:creationId xmlns:p14="http://schemas.microsoft.com/office/powerpoint/2010/main" val="168307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400" b="0"/>
            </a:lvl1pPr>
          </a:lstStyle>
          <a:p>
            <a:r>
              <a:rPr lang="en-US" dirty="0" smtClean="0"/>
              <a:t>Click to add a 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8153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a subhead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815340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Font typeface="Arial" pitchFamily="34" charset="0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C00000"/>
              </a:buCl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C00000"/>
              </a:buClr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C00000"/>
              </a:buClr>
              <a:buFont typeface="Arial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C00000"/>
              </a:buClr>
              <a:buFont typeface="Arial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add a bullet point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82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3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9638"/>
            <a:ext cx="4495800" cy="54752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9638"/>
            <a:ext cx="4495800" cy="54752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3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826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852" y="6384223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EE54305D-22BC-4277-8D51-4B22D63C0DA7}" type="slidenum">
              <a:rPr lang="en-US" sz="1000" smtClean="0">
                <a:solidFill>
                  <a:schemeClr val="bg2"/>
                </a:solidFill>
                <a:latin typeface="+mn-lt"/>
              </a:rPr>
              <a:pPr/>
              <a:t>‹#›</a:t>
            </a:fld>
            <a:endParaRPr lang="en-US" sz="1000" dirty="0">
              <a:solidFill>
                <a:schemeClr val="bg2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59872"/>
            <a:ext cx="9144000" cy="0"/>
          </a:xfrm>
          <a:prstGeom prst="line">
            <a:avLst/>
          </a:prstGeom>
          <a:ln w="130175">
            <a:solidFill>
              <a:srgbClr val="FFE71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 descr="JBH_Dedicated.png"/>
          <p:cNvPicPr>
            <a:picLocks noChangeAspect="1"/>
          </p:cNvPicPr>
          <p:nvPr userDrawn="1"/>
        </p:nvPicPr>
        <p:blipFill>
          <a:blip r:embed="rId14" cstate="print"/>
          <a:srcRect b="38845"/>
          <a:stretch>
            <a:fillRect/>
          </a:stretch>
        </p:blipFill>
        <p:spPr>
          <a:xfrm>
            <a:off x="7467600" y="6291944"/>
            <a:ext cx="1536195" cy="43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93" r:id="rId11"/>
    <p:sldLayoutId id="2147483697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000" b="1" dirty="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Marlett" pitchFamily="2" charset="2"/>
        <a:buChar char="4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Marlett" pitchFamily="2" charset="2"/>
        <a:buChar char="h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Marlett" pitchFamily="2" charset="2"/>
        <a:buChar char="4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Marlett" pitchFamily="2" charset="2"/>
        <a:buChar char="h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Marlett" pitchFamily="2" charset="2"/>
        <a:buChar char="4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Marlett" pitchFamily="2" charset="2"/>
        <a:buChar char="4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Marlett" pitchFamily="2" charset="2"/>
        <a:buChar char="4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Marlett" pitchFamily="2" charset="2"/>
        <a:buChar char="4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Marlett" pitchFamily="2" charset="2"/>
        <a:buChar char="4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qpdocs@jbhunt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qpdocs@jbhunt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qpdocs@jbhun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egasustranstech.com/velocity-carrie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egasustranstech.com/transflo-mobil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NV CONCEPTS_slide_desig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813" y="0"/>
            <a:ext cx="9159625" cy="6869718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52400" y="2667000"/>
            <a:ext cx="8686800" cy="1295400"/>
            <a:chOff x="152400" y="2667000"/>
            <a:chExt cx="8686800" cy="1295400"/>
          </a:xfrm>
        </p:grpSpPr>
        <p:sp>
          <p:nvSpPr>
            <p:cNvPr id="3" name="Rectangle 2"/>
            <p:cNvSpPr/>
            <p:nvPr/>
          </p:nvSpPr>
          <p:spPr>
            <a:xfrm>
              <a:off x="152400" y="2667000"/>
              <a:ext cx="8686800" cy="1295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600" dirty="0" smtClean="0">
                  <a:solidFill>
                    <a:schemeClr val="tx1"/>
                  </a:solidFill>
                </a:rPr>
                <a:t>J.B. Hunt </a:t>
              </a:r>
            </a:p>
            <a:p>
              <a:r>
                <a:rPr lang="en-US" sz="3600" b="1" dirty="0" smtClean="0">
                  <a:solidFill>
                    <a:schemeClr val="tx1"/>
                  </a:solidFill>
                </a:rPr>
                <a:t>Carrier Payment Procedures</a:t>
              </a:r>
            </a:p>
          </p:txBody>
        </p:sp>
        <p:pic>
          <p:nvPicPr>
            <p:cNvPr id="4" name="Picture 3" descr="J.B. Hunt Logo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24600" y="2990850"/>
              <a:ext cx="2438400" cy="626558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-181439" y="38418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4211199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June 2016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37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1752"/>
            <a:ext cx="8229600" cy="795528"/>
          </a:xfrm>
          <a:noFill/>
        </p:spPr>
        <p:txBody>
          <a:bodyPr anchor="t"/>
          <a:lstStyle/>
          <a:p>
            <a:pPr algn="l" eaLnBrk="1" hangingPunct="1"/>
            <a:r>
              <a:rPr lang="en-US" altLang="en-US" sz="3700" dirty="0" smtClean="0"/>
              <a:t>Submitting Documents</a:t>
            </a:r>
            <a:r>
              <a:rPr lang="en-US" altLang="en-US" sz="3700" b="1" dirty="0" smtClean="0"/>
              <a:t> for Payment</a:t>
            </a:r>
          </a:p>
        </p:txBody>
      </p:sp>
      <p:sp>
        <p:nvSpPr>
          <p:cNvPr id="6" name="Text Placeholder 2"/>
          <p:cNvSpPr txBox="1">
            <a:spLocks noGrp="1"/>
          </p:cNvSpPr>
          <p:nvPr>
            <p:ph sz="half" idx="4294967295"/>
          </p:nvPr>
        </p:nvSpPr>
        <p:spPr>
          <a:xfrm>
            <a:off x="563880" y="1219200"/>
            <a:ext cx="4770120" cy="432816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Email Submissions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Completed paperwork must be submitted as PDF files</a:t>
            </a:r>
            <a:endParaRPr lang="en-US" dirty="0" smtClean="0"/>
          </a:p>
          <a:p>
            <a:pPr lvl="1"/>
            <a:r>
              <a:rPr lang="en-US" dirty="0" smtClean="0"/>
              <a:t>Email to: </a:t>
            </a:r>
            <a:r>
              <a:rPr lang="en-US" dirty="0" smtClean="0">
                <a:hlinkClick r:id="rId3"/>
              </a:rPr>
              <a:t>qpdocs@jbhunt.com</a:t>
            </a:r>
            <a:endParaRPr lang="en-US" dirty="0" smtClean="0"/>
          </a:p>
          <a:p>
            <a:pPr lvl="1"/>
            <a:r>
              <a:rPr lang="en-US" dirty="0" smtClean="0"/>
              <a:t>Emails received are date/time stamped for tracking purposes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159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1752"/>
            <a:ext cx="8229600" cy="795528"/>
          </a:xfrm>
          <a:noFill/>
        </p:spPr>
        <p:txBody>
          <a:bodyPr anchor="t"/>
          <a:lstStyle/>
          <a:p>
            <a:pPr algn="l" eaLnBrk="1" hangingPunct="1"/>
            <a:r>
              <a:rPr lang="en-US" altLang="en-US" sz="3700" dirty="0" smtClean="0"/>
              <a:t>Submitting Documents</a:t>
            </a:r>
            <a:r>
              <a:rPr lang="en-US" altLang="en-US" sz="3700" b="1" dirty="0" smtClean="0"/>
              <a:t> for Payment</a:t>
            </a:r>
          </a:p>
        </p:txBody>
      </p:sp>
      <p:sp>
        <p:nvSpPr>
          <p:cNvPr id="6" name="Text Placeholder 2"/>
          <p:cNvSpPr txBox="1">
            <a:spLocks noGrp="1"/>
          </p:cNvSpPr>
          <p:nvPr>
            <p:ph sz="half" idx="4294967295"/>
          </p:nvPr>
        </p:nvSpPr>
        <p:spPr>
          <a:xfrm>
            <a:off x="563880" y="1219200"/>
            <a:ext cx="7741920" cy="432816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FAX Submissions </a:t>
            </a:r>
            <a:r>
              <a:rPr lang="en-US" dirty="0" smtClean="0">
                <a:solidFill>
                  <a:srgbClr val="FF0000"/>
                </a:solidFill>
              </a:rPr>
              <a:t>(NOT recommended)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FAX completed documents to: 479-820-2718</a:t>
            </a:r>
            <a:endParaRPr lang="en-US" dirty="0" smtClean="0"/>
          </a:p>
          <a:p>
            <a:pPr lvl="1"/>
            <a:r>
              <a:rPr lang="en-US" dirty="0" smtClean="0"/>
              <a:t>Email to: </a:t>
            </a:r>
            <a:r>
              <a:rPr lang="en-US" dirty="0" smtClean="0">
                <a:hlinkClick r:id="rId3"/>
              </a:rPr>
              <a:t>qpdocs@jbhunt.com</a:t>
            </a:r>
            <a:endParaRPr lang="en-US" dirty="0" smtClean="0"/>
          </a:p>
          <a:p>
            <a:pPr lvl="1"/>
            <a:r>
              <a:rPr lang="en-US" dirty="0" smtClean="0"/>
              <a:t>Image quality can be poor</a:t>
            </a:r>
          </a:p>
          <a:p>
            <a:pPr lvl="1"/>
            <a:r>
              <a:rPr lang="en-US" dirty="0" smtClean="0"/>
              <a:t>Cannot be tracked</a:t>
            </a:r>
          </a:p>
        </p:txBody>
      </p:sp>
    </p:spTree>
    <p:extLst>
      <p:ext uri="{BB962C8B-B14F-4D97-AF65-F5344CB8AC3E}">
        <p14:creationId xmlns:p14="http://schemas.microsoft.com/office/powerpoint/2010/main" val="24359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762000"/>
          </a:xfrm>
        </p:spPr>
        <p:txBody>
          <a:bodyPr/>
          <a:lstStyle/>
          <a:p>
            <a:r>
              <a:rPr lang="en-US" b="1" dirty="0" smtClean="0"/>
              <a:t>Load Confirmation</a:t>
            </a:r>
            <a:endParaRPr lang="en-US" b="1" dirty="0"/>
          </a:p>
        </p:txBody>
      </p:sp>
      <p:sp>
        <p:nvSpPr>
          <p:cNvPr id="17" name="Text Placeholder 2"/>
          <p:cNvSpPr txBox="1">
            <a:spLocks noGrp="1"/>
          </p:cNvSpPr>
          <p:nvPr>
            <p:ph sz="half" idx="2"/>
          </p:nvPr>
        </p:nvSpPr>
        <p:spPr>
          <a:xfrm>
            <a:off x="533400" y="1333830"/>
            <a:ext cx="4305300" cy="3962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Load Confirmation Should Include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Your rate</a:t>
            </a:r>
            <a:endParaRPr lang="en-US" dirty="0" smtClean="0"/>
          </a:p>
          <a:p>
            <a:pPr lvl="1"/>
            <a:r>
              <a:rPr lang="en-US" dirty="0" smtClean="0"/>
              <a:t>7-digit J.B. Hunt load number</a:t>
            </a:r>
            <a:endParaRPr lang="en-US" dirty="0" smtClean="0"/>
          </a:p>
          <a:p>
            <a:pPr lvl="1"/>
            <a:r>
              <a:rPr lang="en-US" dirty="0" smtClean="0"/>
              <a:t>Paperwork submission details</a:t>
            </a:r>
          </a:p>
          <a:p>
            <a:pPr lvl="1"/>
            <a:r>
              <a:rPr lang="en-US" dirty="0" smtClean="0"/>
              <a:t>Information/instructions on </a:t>
            </a:r>
            <a:r>
              <a:rPr lang="en-US" dirty="0" err="1" smtClean="0"/>
              <a:t>accessorials</a:t>
            </a:r>
            <a:endParaRPr lang="en-US" dirty="0" smtClean="0"/>
          </a:p>
          <a:p>
            <a:pPr lvl="1"/>
            <a:r>
              <a:rPr lang="en-US" dirty="0" smtClean="0"/>
              <a:t>Additional carrier information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323670"/>
            <a:ext cx="3629532" cy="436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82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1752"/>
            <a:ext cx="8229600" cy="795528"/>
          </a:xfrm>
          <a:noFill/>
        </p:spPr>
        <p:txBody>
          <a:bodyPr anchor="t"/>
          <a:lstStyle/>
          <a:p>
            <a:pPr algn="l" eaLnBrk="1" hangingPunct="1"/>
            <a:r>
              <a:rPr lang="en-US" altLang="en-US" sz="3700" dirty="0" smtClean="0"/>
              <a:t>Lumper Service</a:t>
            </a:r>
            <a:r>
              <a:rPr lang="en-US" altLang="en-US" sz="3700" b="1" dirty="0" smtClean="0"/>
              <a:t> Payments</a:t>
            </a:r>
            <a:endParaRPr lang="en-US" altLang="en-US" sz="3700" b="1" dirty="0" smtClean="0"/>
          </a:p>
        </p:txBody>
      </p:sp>
      <p:sp>
        <p:nvSpPr>
          <p:cNvPr id="6" name="Text Placeholder 2"/>
          <p:cNvSpPr txBox="1">
            <a:spLocks noGrp="1"/>
          </p:cNvSpPr>
          <p:nvPr>
            <p:ph sz="half" idx="4294967295"/>
          </p:nvPr>
        </p:nvSpPr>
        <p:spPr>
          <a:xfrm>
            <a:off x="563880" y="1219200"/>
            <a:ext cx="7741920" cy="432816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DO NOT pay for lumper service from a cash advance or out of pocket – you WILL NOT receive reimbursement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loads requiring lumper service, do the following: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Call 1-800-UNLOAD1 (1-800-865-6231)</a:t>
            </a:r>
          </a:p>
          <a:p>
            <a:pPr lvl="1"/>
            <a:r>
              <a:rPr lang="en-US" dirty="0" smtClean="0"/>
              <a:t>Give the freight specialist your J.B. Hunt load number</a:t>
            </a:r>
          </a:p>
          <a:p>
            <a:pPr lvl="1"/>
            <a:r>
              <a:rPr lang="en-US" dirty="0" smtClean="0"/>
              <a:t>The freight specialist will pay the lumper directly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4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1752"/>
            <a:ext cx="8229600" cy="795528"/>
          </a:xfrm>
          <a:noFill/>
        </p:spPr>
        <p:txBody>
          <a:bodyPr anchor="t"/>
          <a:lstStyle/>
          <a:p>
            <a:pPr algn="l" eaLnBrk="1" hangingPunct="1"/>
            <a:r>
              <a:rPr lang="en-US" altLang="en-US" sz="4400" dirty="0" smtClean="0"/>
              <a:t>Required</a:t>
            </a:r>
            <a:r>
              <a:rPr lang="en-US" altLang="en-US" sz="4400" b="1" dirty="0" smtClean="0"/>
              <a:t> Documents</a:t>
            </a: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533400" y="1371600"/>
            <a:ext cx="3728720" cy="282911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Carrier Company Invoice</a:t>
            </a:r>
          </a:p>
          <a:p>
            <a:r>
              <a:rPr lang="en-US" dirty="0" smtClean="0"/>
              <a:t>Bill of Lading (BOL) signed by Customer</a:t>
            </a:r>
          </a:p>
          <a:p>
            <a:r>
              <a:rPr lang="en-US" dirty="0" smtClean="0"/>
              <a:t>All Other Load-Specific Documents, if applicable</a:t>
            </a:r>
          </a:p>
          <a:p>
            <a:pPr lvl="1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371600"/>
            <a:ext cx="3622040" cy="2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Information: </a:t>
            </a:r>
            <a:r>
              <a:rPr lang="en-US" b="1" dirty="0" smtClean="0"/>
              <a:t>Invoice</a:t>
            </a:r>
            <a:endParaRPr lang="en-US" b="1" dirty="0"/>
          </a:p>
        </p:txBody>
      </p:sp>
      <p:sp>
        <p:nvSpPr>
          <p:cNvPr id="17" name="Text Placeholder 2"/>
          <p:cNvSpPr txBox="1">
            <a:spLocks noGrp="1"/>
          </p:cNvSpPr>
          <p:nvPr>
            <p:ph sz="half" idx="2"/>
          </p:nvPr>
        </p:nvSpPr>
        <p:spPr>
          <a:xfrm>
            <a:off x="528788" y="1209036"/>
            <a:ext cx="4305300" cy="519176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Company Name</a:t>
            </a:r>
          </a:p>
          <a:p>
            <a:r>
              <a:rPr lang="en-US" dirty="0" smtClean="0"/>
              <a:t>Company Address</a:t>
            </a:r>
          </a:p>
          <a:p>
            <a:r>
              <a:rPr lang="en-US" dirty="0" smtClean="0"/>
              <a:t>Company Contact Information</a:t>
            </a:r>
          </a:p>
          <a:p>
            <a:r>
              <a:rPr lang="en-US" dirty="0" smtClean="0"/>
              <a:t>Rate on Confirmation Sheet</a:t>
            </a:r>
          </a:p>
          <a:p>
            <a:endParaRPr lang="en-US" dirty="0"/>
          </a:p>
          <a:p>
            <a:r>
              <a:rPr lang="en-US" dirty="0" smtClean="0"/>
              <a:t>DO NOT:</a:t>
            </a:r>
          </a:p>
          <a:p>
            <a:pPr lvl="1"/>
            <a:r>
              <a:rPr lang="en-US" dirty="0" smtClean="0"/>
              <a:t>Use BOL as an invoice</a:t>
            </a:r>
          </a:p>
          <a:p>
            <a:pPr lvl="1"/>
            <a:r>
              <a:rPr lang="en-US" dirty="0" smtClean="0"/>
              <a:t>Write dollar amount on </a:t>
            </a:r>
            <a:r>
              <a:rPr lang="en-US" dirty="0" smtClean="0"/>
              <a:t>BOL</a:t>
            </a:r>
          </a:p>
          <a:p>
            <a:pPr lvl="1"/>
            <a:r>
              <a:rPr lang="en-US" dirty="0" smtClean="0"/>
              <a:t>Include lumper service payments on your invoice. </a:t>
            </a:r>
            <a:r>
              <a:rPr lang="en-US" i="1" dirty="0" smtClean="0"/>
              <a:t>See directions at the end of this document for lumper service payment procedures.</a:t>
            </a:r>
            <a:endParaRPr lang="en-US" i="1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842" y="1209036"/>
            <a:ext cx="3734321" cy="45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7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/>
          <a:lstStyle/>
          <a:p>
            <a:r>
              <a:rPr lang="en-US" dirty="0" smtClean="0"/>
              <a:t>Required Information: </a:t>
            </a:r>
            <a:r>
              <a:rPr lang="en-US" b="1" dirty="0" smtClean="0"/>
              <a:t>Bill of Lading</a:t>
            </a:r>
            <a:endParaRPr lang="en-US" b="1" dirty="0"/>
          </a:p>
        </p:txBody>
      </p:sp>
      <p:sp>
        <p:nvSpPr>
          <p:cNvPr id="17" name="Text Placeholder 2"/>
          <p:cNvSpPr txBox="1">
            <a:spLocks noGrp="1"/>
          </p:cNvSpPr>
          <p:nvPr>
            <p:ph sz="half" idx="2"/>
          </p:nvPr>
        </p:nvSpPr>
        <p:spPr>
          <a:xfrm>
            <a:off x="495299" y="1463040"/>
            <a:ext cx="4943915" cy="432816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Once load is delivered:</a:t>
            </a:r>
          </a:p>
          <a:p>
            <a:pPr lvl="1"/>
            <a:r>
              <a:rPr lang="en-US" dirty="0" smtClean="0"/>
              <a:t>Obtain BOL from customer</a:t>
            </a:r>
          </a:p>
          <a:p>
            <a:pPr lvl="1"/>
            <a:r>
              <a:rPr lang="en-US" dirty="0" smtClean="0"/>
              <a:t>Request customer signature on BOL if not provided</a:t>
            </a:r>
          </a:p>
          <a:p>
            <a:pPr lvl="1"/>
            <a:r>
              <a:rPr lang="en-US" dirty="0" smtClean="0"/>
              <a:t>Write J.B. Hunt load confirmation number on </a:t>
            </a:r>
            <a:r>
              <a:rPr lang="en-US" dirty="0" smtClean="0"/>
              <a:t>BOL</a:t>
            </a:r>
          </a:p>
          <a:p>
            <a:pPr lvl="1"/>
            <a:r>
              <a:rPr lang="en-US" dirty="0" smtClean="0"/>
              <a:t>Record arrival and departure times for detention payment, if applicable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479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1323681"/>
            <a:ext cx="3153215" cy="421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1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1752"/>
            <a:ext cx="8229600" cy="795528"/>
          </a:xfrm>
          <a:noFill/>
        </p:spPr>
        <p:txBody>
          <a:bodyPr anchor="t"/>
          <a:lstStyle/>
          <a:p>
            <a:pPr algn="l" eaLnBrk="1" hangingPunct="1"/>
            <a:r>
              <a:rPr lang="en-US" altLang="en-US" sz="3700" dirty="0" smtClean="0"/>
              <a:t>Detention</a:t>
            </a:r>
            <a:r>
              <a:rPr lang="en-US" altLang="en-US" sz="3700" b="1" dirty="0" smtClean="0"/>
              <a:t> Payments</a:t>
            </a:r>
            <a:endParaRPr lang="en-US" altLang="en-US" sz="3700" b="1" dirty="0" smtClean="0"/>
          </a:p>
        </p:txBody>
      </p:sp>
      <p:sp>
        <p:nvSpPr>
          <p:cNvPr id="6" name="Text Placeholder 2"/>
          <p:cNvSpPr txBox="1">
            <a:spLocks noGrp="1"/>
          </p:cNvSpPr>
          <p:nvPr>
            <p:ph sz="half" idx="4294967295"/>
          </p:nvPr>
        </p:nvSpPr>
        <p:spPr>
          <a:xfrm>
            <a:off x="563880" y="1219200"/>
            <a:ext cx="7741920" cy="432816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If a driver is detained at a shipper or receiver facility, use the following procedures for detention: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Notify J.B. Hunt within TWO (2) hours of the scheduled pickup/delivery appointment to report the delay</a:t>
            </a:r>
          </a:p>
          <a:p>
            <a:pPr lvl="1"/>
            <a:r>
              <a:rPr lang="en-US" dirty="0" smtClean="0"/>
              <a:t>When the delay ends, call or email with the departure time</a:t>
            </a:r>
            <a:endParaRPr lang="en-US" dirty="0" smtClean="0"/>
          </a:p>
          <a:p>
            <a:pPr lvl="1"/>
            <a:r>
              <a:rPr lang="en-US" dirty="0" smtClean="0"/>
              <a:t>Record arrival and departure times on Bill of Lading (BOL)</a:t>
            </a:r>
          </a:p>
          <a:p>
            <a:pPr lvl="1"/>
            <a:r>
              <a:rPr lang="en-US" dirty="0" smtClean="0"/>
              <a:t>NOTE: </a:t>
            </a:r>
            <a:r>
              <a:rPr lang="en-US" i="1" dirty="0"/>
              <a:t>Read your entire Carrier Load Confirmation for every load. If there are detention requirements listed in the COMMENTS section of the Load Confirmation, they supersede the procedures listed </a:t>
            </a:r>
            <a:r>
              <a:rPr lang="en-US" i="1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1752"/>
            <a:ext cx="8229600" cy="795528"/>
          </a:xfrm>
          <a:noFill/>
        </p:spPr>
        <p:txBody>
          <a:bodyPr anchor="t"/>
          <a:lstStyle/>
          <a:p>
            <a:pPr algn="l" eaLnBrk="1" hangingPunct="1"/>
            <a:r>
              <a:rPr lang="en-US" altLang="en-US" sz="3700" dirty="0" smtClean="0"/>
              <a:t>Submitting Documents</a:t>
            </a:r>
            <a:r>
              <a:rPr lang="en-US" altLang="en-US" sz="3700" b="1" dirty="0" smtClean="0"/>
              <a:t> for Payment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800" y="4343400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50%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 Placeholder 2"/>
          <p:cNvSpPr txBox="1">
            <a:spLocks noGrp="1"/>
          </p:cNvSpPr>
          <p:nvPr>
            <p:ph sz="half" idx="4294967295"/>
          </p:nvPr>
        </p:nvSpPr>
        <p:spPr>
          <a:xfrm>
            <a:off x="609600" y="1097280"/>
            <a:ext cx="8153400" cy="432816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Five Ways to Submit Documents:</a:t>
            </a:r>
          </a:p>
          <a:p>
            <a:pPr lvl="1"/>
            <a:r>
              <a:rPr lang="en-US" dirty="0" smtClean="0"/>
              <a:t>Direct Scanning with </a:t>
            </a:r>
            <a:r>
              <a:rPr lang="en-US" dirty="0" err="1" smtClean="0"/>
              <a:t>Transflo</a:t>
            </a:r>
            <a:r>
              <a:rPr lang="en-US" dirty="0" smtClean="0"/>
              <a:t> Velocity</a:t>
            </a:r>
          </a:p>
          <a:p>
            <a:pPr lvl="1"/>
            <a:r>
              <a:rPr lang="en-US" dirty="0" smtClean="0"/>
              <a:t>Mobile Scanning with </a:t>
            </a:r>
            <a:r>
              <a:rPr lang="en-US" dirty="0" err="1" smtClean="0"/>
              <a:t>Transflo</a:t>
            </a:r>
            <a:r>
              <a:rPr lang="en-US" dirty="0" smtClean="0"/>
              <a:t> Mobile</a:t>
            </a:r>
          </a:p>
          <a:p>
            <a:pPr lvl="1"/>
            <a:r>
              <a:rPr lang="en-US" dirty="0" smtClean="0"/>
              <a:t>Remote Scanning with </a:t>
            </a:r>
            <a:r>
              <a:rPr lang="en-US" dirty="0" err="1" smtClean="0"/>
              <a:t>Transflo</a:t>
            </a:r>
            <a:r>
              <a:rPr lang="en-US" dirty="0" smtClean="0"/>
              <a:t> Express</a:t>
            </a:r>
          </a:p>
          <a:p>
            <a:pPr lvl="1"/>
            <a:r>
              <a:rPr lang="en-US" dirty="0" smtClean="0"/>
              <a:t>Email PDF files to </a:t>
            </a:r>
            <a:r>
              <a:rPr lang="en-US" dirty="0" smtClean="0">
                <a:hlinkClick r:id="rId3"/>
              </a:rPr>
              <a:t>qpdocs@jbhunt.com</a:t>
            </a:r>
            <a:endParaRPr lang="en-US" dirty="0" smtClean="0"/>
          </a:p>
          <a:p>
            <a:pPr lvl="1"/>
            <a:r>
              <a:rPr lang="en-US" dirty="0" smtClean="0"/>
              <a:t>Fax to 479-820-2718 </a:t>
            </a:r>
            <a:r>
              <a:rPr lang="en-US" dirty="0" smtClean="0">
                <a:solidFill>
                  <a:srgbClr val="FF0000"/>
                </a:solidFill>
              </a:rPr>
              <a:t>(NOT recommended)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8540" b="8909"/>
          <a:stretch/>
        </p:blipFill>
        <p:spPr>
          <a:xfrm>
            <a:off x="1282700" y="3657600"/>
            <a:ext cx="4495800" cy="247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5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1752"/>
            <a:ext cx="8229600" cy="795528"/>
          </a:xfrm>
          <a:noFill/>
        </p:spPr>
        <p:txBody>
          <a:bodyPr anchor="t"/>
          <a:lstStyle/>
          <a:p>
            <a:pPr algn="l" eaLnBrk="1" hangingPunct="1"/>
            <a:r>
              <a:rPr lang="en-US" altLang="en-US" sz="3700" dirty="0" smtClean="0"/>
              <a:t>Submitting Documents</a:t>
            </a:r>
            <a:r>
              <a:rPr lang="en-US" altLang="en-US" sz="3700" b="1" dirty="0" smtClean="0"/>
              <a:t> for Payment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800" y="4343400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50%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 Placeholder 2"/>
          <p:cNvSpPr txBox="1">
            <a:spLocks noGrp="1"/>
          </p:cNvSpPr>
          <p:nvPr>
            <p:ph sz="half" idx="4294967295"/>
          </p:nvPr>
        </p:nvSpPr>
        <p:spPr>
          <a:xfrm>
            <a:off x="563880" y="1219200"/>
            <a:ext cx="4846320" cy="432816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err="1" smtClean="0"/>
              <a:t>Transflo</a:t>
            </a:r>
            <a:r>
              <a:rPr lang="en-US" dirty="0" smtClean="0"/>
              <a:t> Velocity </a:t>
            </a:r>
            <a:r>
              <a:rPr lang="en-US" dirty="0" smtClean="0">
                <a:solidFill>
                  <a:srgbClr val="FF0000"/>
                </a:solidFill>
              </a:rPr>
              <a:t>(Recommended)</a:t>
            </a:r>
          </a:p>
          <a:p>
            <a:pPr lvl="1"/>
            <a:r>
              <a:rPr lang="en-US" dirty="0" smtClean="0"/>
              <a:t>Use any desktop scanner to send load documents directly to J.B. Hunt</a:t>
            </a:r>
          </a:p>
          <a:p>
            <a:pPr lvl="1"/>
            <a:r>
              <a:rPr lang="en-US" dirty="0" smtClean="0">
                <a:hlinkClick r:id="rId3"/>
              </a:rPr>
              <a:t>Download for FREE</a:t>
            </a:r>
            <a:endParaRPr lang="en-US" dirty="0" smtClean="0"/>
          </a:p>
          <a:p>
            <a:pPr lvl="1"/>
            <a:r>
              <a:rPr lang="en-US" dirty="0" smtClean="0"/>
              <a:t>Use Broker Code JBHV</a:t>
            </a:r>
            <a:endParaRPr lang="en-US" dirty="0"/>
          </a:p>
          <a:p>
            <a:pPr lvl="1"/>
            <a:r>
              <a:rPr lang="en-US" dirty="0" smtClean="0"/>
              <a:t>Fastest processing method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1097280"/>
            <a:ext cx="2343477" cy="164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8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1752"/>
            <a:ext cx="8229600" cy="795528"/>
          </a:xfrm>
          <a:noFill/>
        </p:spPr>
        <p:txBody>
          <a:bodyPr anchor="t"/>
          <a:lstStyle/>
          <a:p>
            <a:pPr algn="l" eaLnBrk="1" hangingPunct="1"/>
            <a:r>
              <a:rPr lang="en-US" altLang="en-US" sz="3700" dirty="0" smtClean="0"/>
              <a:t>Submitting Documents</a:t>
            </a:r>
            <a:r>
              <a:rPr lang="en-US" altLang="en-US" sz="3700" b="1" dirty="0" smtClean="0"/>
              <a:t> for Payment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800" y="4343400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50%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 Placeholder 2"/>
          <p:cNvSpPr txBox="1">
            <a:spLocks noGrp="1"/>
          </p:cNvSpPr>
          <p:nvPr>
            <p:ph sz="half" idx="4294967295"/>
          </p:nvPr>
        </p:nvSpPr>
        <p:spPr>
          <a:xfrm>
            <a:off x="563880" y="1219200"/>
            <a:ext cx="4693920" cy="432816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err="1" smtClean="0"/>
              <a:t>Transflo</a:t>
            </a:r>
            <a:r>
              <a:rPr lang="en-US" dirty="0" smtClean="0"/>
              <a:t> </a:t>
            </a:r>
            <a:r>
              <a:rPr lang="en-US" dirty="0" smtClean="0"/>
              <a:t>Mobile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(Recommended)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/>
              <a:t>your iPhone or Android smartphone</a:t>
            </a:r>
            <a:r>
              <a:rPr lang="en-US" dirty="0" smtClean="0"/>
              <a:t> </a:t>
            </a:r>
            <a:r>
              <a:rPr lang="en-US" dirty="0" smtClean="0"/>
              <a:t>to send load documents directly to J.B. Hunt</a:t>
            </a:r>
          </a:p>
          <a:p>
            <a:pPr lvl="1"/>
            <a:r>
              <a:rPr lang="en-US" dirty="0" smtClean="0">
                <a:hlinkClick r:id="rId3"/>
              </a:rPr>
              <a:t>Download </a:t>
            </a:r>
            <a:r>
              <a:rPr lang="en-US" dirty="0" smtClean="0">
                <a:hlinkClick r:id="rId3"/>
              </a:rPr>
              <a:t>for FREE</a:t>
            </a:r>
            <a:endParaRPr lang="en-US" dirty="0" smtClean="0"/>
          </a:p>
          <a:p>
            <a:pPr lvl="1"/>
            <a:r>
              <a:rPr lang="en-US" dirty="0" smtClean="0"/>
              <a:t>Use Broker Code JBHV</a:t>
            </a:r>
            <a:endParaRPr lang="en-US" dirty="0"/>
          </a:p>
          <a:p>
            <a:pPr lvl="1"/>
            <a:r>
              <a:rPr lang="en-US" dirty="0" smtClean="0"/>
              <a:t>Paperless submittal process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1082040"/>
            <a:ext cx="2429214" cy="447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03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1752"/>
            <a:ext cx="8229600" cy="795528"/>
          </a:xfrm>
          <a:noFill/>
        </p:spPr>
        <p:txBody>
          <a:bodyPr anchor="t"/>
          <a:lstStyle/>
          <a:p>
            <a:pPr algn="l" eaLnBrk="1" hangingPunct="1"/>
            <a:r>
              <a:rPr lang="en-US" altLang="en-US" sz="3700" dirty="0" smtClean="0"/>
              <a:t>Submitting Documents</a:t>
            </a:r>
            <a:r>
              <a:rPr lang="en-US" altLang="en-US" sz="3700" b="1" dirty="0" smtClean="0"/>
              <a:t> for Payment</a:t>
            </a:r>
          </a:p>
        </p:txBody>
      </p:sp>
      <p:sp>
        <p:nvSpPr>
          <p:cNvPr id="6" name="Text Placeholder 2"/>
          <p:cNvSpPr txBox="1">
            <a:spLocks noGrp="1"/>
          </p:cNvSpPr>
          <p:nvPr>
            <p:ph sz="half" idx="4294967295"/>
          </p:nvPr>
        </p:nvSpPr>
        <p:spPr>
          <a:xfrm>
            <a:off x="563880" y="1219200"/>
            <a:ext cx="4770120" cy="432816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h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arlett" pitchFamily="2" charset="2"/>
              <a:buChar char="4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err="1" smtClean="0"/>
              <a:t>Transflo</a:t>
            </a:r>
            <a:r>
              <a:rPr lang="en-US" dirty="0" smtClean="0"/>
              <a:t> </a:t>
            </a:r>
            <a:r>
              <a:rPr lang="en-US" dirty="0" smtClean="0"/>
              <a:t>Express </a:t>
            </a:r>
            <a:r>
              <a:rPr lang="en-US" dirty="0" smtClean="0">
                <a:solidFill>
                  <a:srgbClr val="FF0000"/>
                </a:solidFill>
              </a:rPr>
              <a:t>(Recommended)</a:t>
            </a:r>
          </a:p>
          <a:p>
            <a:pPr lvl="1"/>
            <a:r>
              <a:rPr lang="en-US" dirty="0" smtClean="0"/>
              <a:t>Document scanning from fuel desks at participating truck stops</a:t>
            </a:r>
            <a:endParaRPr lang="en-US" dirty="0" smtClean="0"/>
          </a:p>
          <a:p>
            <a:pPr lvl="2"/>
            <a:r>
              <a:rPr lang="en-US" dirty="0" smtClean="0"/>
              <a:t>Flying J</a:t>
            </a:r>
            <a:endParaRPr lang="en-US" dirty="0" smtClean="0"/>
          </a:p>
          <a:p>
            <a:pPr lvl="2"/>
            <a:r>
              <a:rPr lang="en-US" dirty="0" smtClean="0"/>
              <a:t>Loves</a:t>
            </a:r>
          </a:p>
          <a:p>
            <a:pPr lvl="2"/>
            <a:r>
              <a:rPr lang="en-US" dirty="0" smtClean="0"/>
              <a:t>Petro</a:t>
            </a:r>
          </a:p>
          <a:p>
            <a:pPr lvl="2"/>
            <a:r>
              <a:rPr lang="en-US" dirty="0" smtClean="0"/>
              <a:t>Pilot</a:t>
            </a:r>
          </a:p>
          <a:p>
            <a:pPr lvl="2"/>
            <a:r>
              <a:rPr lang="en-US" dirty="0" smtClean="0"/>
              <a:t>TA</a:t>
            </a:r>
            <a:endParaRPr lang="en-US" dirty="0" smtClean="0"/>
          </a:p>
          <a:p>
            <a:pPr lvl="1"/>
            <a:r>
              <a:rPr lang="en-US" dirty="0" smtClean="0"/>
              <a:t>Use Broker Code </a:t>
            </a:r>
            <a:r>
              <a:rPr lang="en-US" dirty="0" smtClean="0"/>
              <a:t>JBHA</a:t>
            </a:r>
            <a:endParaRPr lang="en-US" dirty="0"/>
          </a:p>
          <a:p>
            <a:pPr lvl="1"/>
            <a:r>
              <a:rPr lang="en-US" dirty="0" smtClean="0"/>
              <a:t>Driver receives confirmation receipt from fuel desk</a:t>
            </a:r>
          </a:p>
          <a:p>
            <a:pPr lvl="1"/>
            <a:r>
              <a:rPr lang="en-US" dirty="0" smtClean="0"/>
              <a:t>Paperwork MUST be kept for 14 days to ensure proper routing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254760"/>
            <a:ext cx="2448267" cy="15718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8" y="3200400"/>
            <a:ext cx="2181529" cy="211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8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JBHT Template - 0904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BHT Template - 090407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BHT Template - 0904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HT Template - 0904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HT Template - 0904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HT Template - 0904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HT Template - 0904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BHT Template - 0904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BHT Template - 0904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BHT Template - 0904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BHT Template - 0904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BHT Template - 0904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BHT Template - 0904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BHT Template - 0904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JBHT Template - 090407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34746</TotalTime>
  <Words>523</Words>
  <Application>Microsoft Office PowerPoint</Application>
  <PresentationFormat>On-screen Show (4:3)</PresentationFormat>
  <Paragraphs>102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Marlett</vt:lpstr>
      <vt:lpstr>Blank</vt:lpstr>
      <vt:lpstr>PowerPoint Presentation</vt:lpstr>
      <vt:lpstr>Required Documents</vt:lpstr>
      <vt:lpstr>Required Information: Invoice</vt:lpstr>
      <vt:lpstr>Required Information: Bill of Lading</vt:lpstr>
      <vt:lpstr>Detention Payments</vt:lpstr>
      <vt:lpstr>Submitting Documents for Payment</vt:lpstr>
      <vt:lpstr>Submitting Documents for Payment</vt:lpstr>
      <vt:lpstr>Submitting Documents for Payment</vt:lpstr>
      <vt:lpstr>Submitting Documents for Payment</vt:lpstr>
      <vt:lpstr>Submitting Documents for Payment</vt:lpstr>
      <vt:lpstr>Submitting Documents for Payment</vt:lpstr>
      <vt:lpstr>Load Confirmation</vt:lpstr>
      <vt:lpstr>Lumper Service Payments</vt:lpstr>
    </vt:vector>
  </TitlesOfParts>
  <Company>J. B. Hunt Transport,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J.B. Hunt 360</dc:title>
  <dc:creator>Mark Brewer</dc:creator>
  <cp:lastModifiedBy>Alanna King</cp:lastModifiedBy>
  <cp:revision>1490</cp:revision>
  <dcterms:created xsi:type="dcterms:W3CDTF">2014-05-10T18:17:51Z</dcterms:created>
  <dcterms:modified xsi:type="dcterms:W3CDTF">2016-06-01T15:15:02Z</dcterms:modified>
</cp:coreProperties>
</file>